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0" r:id="rId8"/>
    <p:sldId id="261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73" r:id="rId17"/>
    <p:sldId id="274" r:id="rId18"/>
    <p:sldId id="275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5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D55D3-0532-6C43-A769-F24D284B5E99}" type="datetimeFigureOut">
              <a:rPr lang="en-US" smtClean="0"/>
              <a:t>13-01-07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0CCB-7DC6-0A46-9720-F15F6107A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90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D55D3-0532-6C43-A769-F24D284B5E99}" type="datetimeFigureOut">
              <a:rPr lang="en-US" smtClean="0"/>
              <a:t>13-01-07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0CCB-7DC6-0A46-9720-F15F6107A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013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D55D3-0532-6C43-A769-F24D284B5E99}" type="datetimeFigureOut">
              <a:rPr lang="en-US" smtClean="0"/>
              <a:t>13-01-07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0CCB-7DC6-0A46-9720-F15F6107A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32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D55D3-0532-6C43-A769-F24D284B5E99}" type="datetimeFigureOut">
              <a:rPr lang="en-US" smtClean="0"/>
              <a:t>13-01-07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0CCB-7DC6-0A46-9720-F15F6107A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D55D3-0532-6C43-A769-F24D284B5E99}" type="datetimeFigureOut">
              <a:rPr lang="en-US" smtClean="0"/>
              <a:t>13-01-07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0CCB-7DC6-0A46-9720-F15F6107A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907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D55D3-0532-6C43-A769-F24D284B5E99}" type="datetimeFigureOut">
              <a:rPr lang="en-US" smtClean="0"/>
              <a:t>13-01-07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0CCB-7DC6-0A46-9720-F15F6107A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20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D55D3-0532-6C43-A769-F24D284B5E99}" type="datetimeFigureOut">
              <a:rPr lang="en-US" smtClean="0"/>
              <a:t>13-01-07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0CCB-7DC6-0A46-9720-F15F6107A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918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D55D3-0532-6C43-A769-F24D284B5E99}" type="datetimeFigureOut">
              <a:rPr lang="en-US" smtClean="0"/>
              <a:t>13-01-07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0CCB-7DC6-0A46-9720-F15F6107A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004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D55D3-0532-6C43-A769-F24D284B5E99}" type="datetimeFigureOut">
              <a:rPr lang="en-US" smtClean="0"/>
              <a:t>13-01-07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0CCB-7DC6-0A46-9720-F15F6107A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442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D55D3-0532-6C43-A769-F24D284B5E99}" type="datetimeFigureOut">
              <a:rPr lang="en-US" smtClean="0"/>
              <a:t>13-01-07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0CCB-7DC6-0A46-9720-F15F6107A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421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D55D3-0532-6C43-A769-F24D284B5E99}" type="datetimeFigureOut">
              <a:rPr lang="en-US" smtClean="0"/>
              <a:t>13-01-07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80CCB-7DC6-0A46-9720-F15F6107A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930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D55D3-0532-6C43-A769-F24D284B5E99}" type="datetimeFigureOut">
              <a:rPr lang="en-US" smtClean="0"/>
              <a:t>13-01-07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80CCB-7DC6-0A46-9720-F15F6107A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317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Balance between markets and intervention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3835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Development of dual economies</a:t>
            </a:r>
          </a:p>
          <a:p>
            <a:pPr lvl="1"/>
            <a:r>
              <a:rPr lang="en-US" dirty="0" smtClean="0"/>
              <a:t>Existence of two separate economic sector within one country</a:t>
            </a:r>
          </a:p>
          <a:p>
            <a:r>
              <a:rPr lang="en-US" dirty="0" smtClean="0"/>
              <a:t>Income inequalities</a:t>
            </a:r>
          </a:p>
          <a:p>
            <a:r>
              <a:rPr lang="en-US" dirty="0" smtClean="0"/>
              <a:t>Inefficient credit for the poor 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39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15260"/>
            <a:ext cx="8229600" cy="1143000"/>
          </a:xfrm>
        </p:spPr>
        <p:txBody>
          <a:bodyPr/>
          <a:lstStyle/>
          <a:p>
            <a:r>
              <a:rPr lang="en-US" dirty="0" smtClean="0"/>
              <a:t>Interventionist Policies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386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Strength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Correcting market failures</a:t>
            </a:r>
          </a:p>
          <a:p>
            <a:r>
              <a:rPr lang="en-US" dirty="0" smtClean="0"/>
              <a:t>Investment in human capital</a:t>
            </a:r>
          </a:p>
          <a:p>
            <a:pPr lvl="1"/>
            <a:r>
              <a:rPr lang="en-US" dirty="0" smtClean="0"/>
              <a:t>Specially education and health care</a:t>
            </a:r>
          </a:p>
          <a:p>
            <a:r>
              <a:rPr lang="en-US" dirty="0" smtClean="0"/>
              <a:t>Provision of infrastructure </a:t>
            </a:r>
          </a:p>
          <a:p>
            <a:pPr lvl="1"/>
            <a:r>
              <a:rPr lang="en-US" dirty="0" smtClean="0"/>
              <a:t>Broad range of goods and services with significant positive externalities</a:t>
            </a:r>
          </a:p>
          <a:p>
            <a:r>
              <a:rPr lang="en-US" dirty="0" smtClean="0"/>
              <a:t>Provision of stable macroeconomic provision</a:t>
            </a:r>
          </a:p>
          <a:p>
            <a:pPr lvl="1"/>
            <a:r>
              <a:rPr lang="en-US" dirty="0" smtClean="0"/>
              <a:t>PL</a:t>
            </a:r>
          </a:p>
          <a:p>
            <a:pPr lvl="1"/>
            <a:r>
              <a:rPr lang="en-US" dirty="0" smtClean="0"/>
              <a:t>Employment</a:t>
            </a:r>
          </a:p>
          <a:p>
            <a:pPr lvl="1"/>
            <a:r>
              <a:rPr lang="en-US" dirty="0" smtClean="0"/>
              <a:t>Reasonable Balance of trade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2102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Provision of a social safety net</a:t>
            </a:r>
          </a:p>
          <a:p>
            <a:pPr lvl="1"/>
            <a:r>
              <a:rPr lang="en-US" dirty="0" smtClean="0"/>
              <a:t>A system where the </a:t>
            </a:r>
            <a:r>
              <a:rPr lang="en-US" dirty="0" err="1" smtClean="0"/>
              <a:t>gov</a:t>
            </a:r>
            <a:r>
              <a:rPr lang="en-US" dirty="0" smtClean="0"/>
              <a:t> transfers cash or goods to vulnerable to ensure socially acceptable minimum standard of living </a:t>
            </a:r>
          </a:p>
          <a:p>
            <a:r>
              <a:rPr lang="en-US" dirty="0" smtClean="0"/>
              <a:t>Redistributing income </a:t>
            </a:r>
          </a:p>
          <a:p>
            <a:r>
              <a:rPr lang="en-US" dirty="0" smtClean="0"/>
              <a:t>Industrial policies</a:t>
            </a:r>
          </a:p>
          <a:p>
            <a:pPr lvl="1"/>
            <a:r>
              <a:rPr lang="en-US" dirty="0" smtClean="0"/>
              <a:t>Supply-sided policies to support small/</a:t>
            </a:r>
            <a:r>
              <a:rPr lang="en-US" dirty="0" err="1" smtClean="0"/>
              <a:t>meduim</a:t>
            </a:r>
            <a:r>
              <a:rPr lang="en-US" dirty="0" smtClean="0"/>
              <a:t> as well as infant industries?</a:t>
            </a:r>
          </a:p>
        </p:txBody>
      </p:sp>
    </p:spTree>
    <p:extLst>
      <p:ext uri="{BB962C8B-B14F-4D97-AF65-F5344CB8AC3E}">
        <p14:creationId xmlns:p14="http://schemas.microsoft.com/office/powerpoint/2010/main" val="39833603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Weaknesses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Excessive bureaucracy</a:t>
            </a:r>
          </a:p>
          <a:p>
            <a:pPr lvl="1"/>
            <a:r>
              <a:rPr lang="en-US" dirty="0" smtClean="0"/>
              <a:t>Administrative structure of an organization involving rules that determines how the organization functions</a:t>
            </a:r>
          </a:p>
          <a:p>
            <a:pPr lvl="1"/>
            <a:r>
              <a:rPr lang="en-US" dirty="0" smtClean="0"/>
              <a:t> which means too many rules in governing procedures</a:t>
            </a:r>
          </a:p>
          <a:p>
            <a:pPr lvl="1"/>
            <a:r>
              <a:rPr lang="en-US" dirty="0" smtClean="0"/>
              <a:t>Inefficiency </a:t>
            </a:r>
          </a:p>
          <a:p>
            <a:r>
              <a:rPr lang="en-US" dirty="0" smtClean="0"/>
              <a:t>Poor planning </a:t>
            </a:r>
          </a:p>
          <a:p>
            <a:r>
              <a:rPr lang="en-US" dirty="0" smtClean="0"/>
              <a:t>Corruption</a:t>
            </a:r>
          </a:p>
          <a:p>
            <a:pPr lvl="1"/>
            <a:r>
              <a:rPr lang="en-US" dirty="0" smtClean="0"/>
              <a:t>Abuse of public office for </a:t>
            </a:r>
            <a:r>
              <a:rPr lang="en-US" smtClean="0"/>
              <a:t>private gain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949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029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468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748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9703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729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Learning outcomes</a:t>
            </a:r>
          </a:p>
          <a:p>
            <a:pPr lvl="1"/>
            <a:r>
              <a:rPr lang="en-US" dirty="0" smtClean="0"/>
              <a:t>Discuss the </a:t>
            </a:r>
            <a:r>
              <a:rPr lang="en-US" dirty="0" err="1" smtClean="0"/>
              <a:t>positivenegative</a:t>
            </a:r>
            <a:r>
              <a:rPr lang="en-US" dirty="0" smtClean="0"/>
              <a:t> outcomes of market-orientated policies, including a more allocation of resources. </a:t>
            </a:r>
          </a:p>
          <a:p>
            <a:pPr lvl="1"/>
            <a:r>
              <a:rPr lang="en-US" dirty="0" smtClean="0"/>
              <a:t>Discuss the strength/weaknesses of the interventionist policies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156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995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7225"/>
            <a:ext cx="8229600" cy="1143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 smtClean="0"/>
              <a:t>arket-orientated </a:t>
            </a:r>
            <a:r>
              <a:rPr lang="en-US" dirty="0"/>
              <a:t>P</a:t>
            </a:r>
            <a:r>
              <a:rPr lang="en-US" dirty="0" smtClean="0"/>
              <a:t>olicies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128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It offers the method to answer of what to produce, how to produce and for whom to produce questions of resource allocation in the best possible way</a:t>
            </a:r>
          </a:p>
          <a:p>
            <a:r>
              <a:rPr lang="en-US" dirty="0" smtClean="0"/>
              <a:t>Thus achieving </a:t>
            </a:r>
            <a:r>
              <a:rPr lang="en-US" dirty="0" err="1" smtClean="0"/>
              <a:t>allocative</a:t>
            </a:r>
            <a:r>
              <a:rPr lang="en-US" dirty="0" smtClean="0"/>
              <a:t> efficiency </a:t>
            </a:r>
          </a:p>
          <a:p>
            <a:r>
              <a:rPr lang="en-US" dirty="0" smtClean="0"/>
              <a:t>Pursuit of self-interest (</a:t>
            </a:r>
            <a:r>
              <a:rPr lang="en-US" dirty="0"/>
              <a:t>A</a:t>
            </a:r>
            <a:r>
              <a:rPr lang="en-US" dirty="0" smtClean="0"/>
              <a:t>dam Smith) by consumers, producers and resource owners will give incentive for hard work, innovation</a:t>
            </a:r>
          </a:p>
          <a:p>
            <a:r>
              <a:rPr lang="en-US" dirty="0" smtClean="0"/>
              <a:t>And therefore econ growth. </a:t>
            </a:r>
          </a:p>
          <a:p>
            <a:r>
              <a:rPr lang="en-US" dirty="0" smtClean="0"/>
              <a:t>Which will lead to a better standard of living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123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Policies:</a:t>
            </a:r>
          </a:p>
          <a:p>
            <a:pPr lvl="1"/>
            <a:r>
              <a:rPr lang="en-US" dirty="0" smtClean="0"/>
              <a:t>Encouraging competition</a:t>
            </a:r>
          </a:p>
          <a:p>
            <a:pPr lvl="1"/>
            <a:r>
              <a:rPr lang="en-US" dirty="0" smtClean="0"/>
              <a:t>Trade linearization  </a:t>
            </a:r>
          </a:p>
          <a:p>
            <a:pPr lvl="1"/>
            <a:r>
              <a:rPr lang="en-US" dirty="0" smtClean="0"/>
              <a:t>Deregulation</a:t>
            </a:r>
          </a:p>
          <a:p>
            <a:pPr lvl="1"/>
            <a:r>
              <a:rPr lang="en-US" dirty="0" smtClean="0"/>
              <a:t>Privatization</a:t>
            </a:r>
          </a:p>
          <a:p>
            <a:pPr lvl="1"/>
            <a:r>
              <a:rPr lang="en-US" dirty="0" smtClean="0"/>
              <a:t>Free floating ER</a:t>
            </a:r>
          </a:p>
          <a:p>
            <a:pPr lvl="1"/>
            <a:r>
              <a:rPr lang="en-US" dirty="0" smtClean="0"/>
              <a:t>Liberalized capital flow/absence of exchange control</a:t>
            </a:r>
          </a:p>
          <a:p>
            <a:pPr lvl="2"/>
            <a:r>
              <a:rPr lang="en-US" dirty="0" smtClean="0"/>
              <a:t>Allows residents to purchase foreign currencies without restriction</a:t>
            </a:r>
          </a:p>
          <a:p>
            <a:pPr lvl="2"/>
            <a:r>
              <a:rPr lang="en-US" dirty="0" smtClean="0"/>
              <a:t> 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82112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 Failure</a:t>
            </a:r>
          </a:p>
          <a:p>
            <a:pPr lvl="1"/>
            <a:r>
              <a:rPr lang="en-US" dirty="0" smtClean="0"/>
              <a:t>Negative and positive externalities</a:t>
            </a:r>
          </a:p>
          <a:p>
            <a:pPr lvl="1"/>
            <a:r>
              <a:rPr lang="en-US" dirty="0" smtClean="0"/>
              <a:t>Insufficient provision of merit goods</a:t>
            </a:r>
          </a:p>
          <a:p>
            <a:pPr lvl="1"/>
            <a:r>
              <a:rPr lang="en-US" dirty="0" smtClean="0"/>
              <a:t>Lack of public goods</a:t>
            </a:r>
          </a:p>
          <a:p>
            <a:pPr lvl="1"/>
            <a:r>
              <a:rPr lang="en-US" dirty="0" smtClean="0"/>
              <a:t>Asymmetric knowledge </a:t>
            </a:r>
          </a:p>
          <a:p>
            <a:pPr lvl="1"/>
            <a:r>
              <a:rPr lang="en-US" dirty="0" smtClean="0"/>
              <a:t>Abuse of monopoly power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523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Co-ordination failure</a:t>
            </a:r>
          </a:p>
          <a:p>
            <a:pPr lvl="1"/>
            <a:r>
              <a:rPr lang="en-US" dirty="0" smtClean="0"/>
              <a:t>Failure of firms to be set up</a:t>
            </a:r>
          </a:p>
          <a:p>
            <a:pPr lvl="2"/>
            <a:r>
              <a:rPr lang="en-US" dirty="0" smtClean="0"/>
              <a:t>Firms can increase output if they began producing in a market requiring skilled labor.</a:t>
            </a:r>
          </a:p>
          <a:p>
            <a:pPr lvl="2"/>
            <a:r>
              <a:rPr lang="en-US" dirty="0" smtClean="0"/>
              <a:t>However, firms don’t enter this market due to the lack of available skilled labor.</a:t>
            </a:r>
          </a:p>
          <a:p>
            <a:pPr lvl="2"/>
            <a:r>
              <a:rPr lang="en-US" dirty="0" smtClean="0"/>
              <a:t>In this case, the workers will not acquire the necessary skills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903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Farmers can increase their production of agriculture for sale in the market, to achieve this they need a ‘middlemen’ to represent them in the distance markets</a:t>
            </a:r>
          </a:p>
          <a:p>
            <a:r>
              <a:rPr lang="en-US" dirty="0" smtClean="0"/>
              <a:t>Without the middlemen, farmers can not produce for the markets and as long as the agricultural output for the market is not produced, the middleman will not become available.</a:t>
            </a:r>
          </a:p>
          <a:p>
            <a:r>
              <a:rPr lang="en-US" dirty="0" smtClean="0"/>
              <a:t>Therefore farmers will produce less and the potential need for the middleman in the economy will not merge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248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Missing Market institutions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be able to function effectively:</a:t>
            </a:r>
          </a:p>
          <a:p>
            <a:pPr lvl="1"/>
            <a:r>
              <a:rPr lang="en-US" dirty="0" smtClean="0"/>
              <a:t>The institutional and legal </a:t>
            </a:r>
            <a:r>
              <a:rPr lang="en-US" dirty="0" err="1" smtClean="0"/>
              <a:t>enviroment</a:t>
            </a:r>
            <a:r>
              <a:rPr lang="en-US" dirty="0" smtClean="0"/>
              <a:t> is </a:t>
            </a:r>
            <a:r>
              <a:rPr lang="en-US" dirty="0" err="1" smtClean="0"/>
              <a:t>oftem</a:t>
            </a:r>
            <a:r>
              <a:rPr lang="en-US" dirty="0" smtClean="0"/>
              <a:t> missing in the LEDCs</a:t>
            </a:r>
          </a:p>
          <a:p>
            <a:pPr lvl="1"/>
            <a:r>
              <a:rPr lang="en-US" dirty="0" smtClean="0"/>
              <a:t>It must enforce:</a:t>
            </a:r>
          </a:p>
          <a:p>
            <a:pPr lvl="2"/>
            <a:r>
              <a:rPr lang="en-US" dirty="0" smtClean="0"/>
              <a:t>Property rights</a:t>
            </a:r>
          </a:p>
          <a:p>
            <a:pPr lvl="2"/>
            <a:r>
              <a:rPr lang="en-US" dirty="0" smtClean="0"/>
              <a:t>Legal contracts</a:t>
            </a:r>
          </a:p>
          <a:p>
            <a:pPr lvl="2"/>
            <a:r>
              <a:rPr lang="en-US" dirty="0" smtClean="0"/>
              <a:t>Stable currency</a:t>
            </a:r>
          </a:p>
          <a:p>
            <a:pPr lvl="2"/>
            <a:r>
              <a:rPr lang="en-US" dirty="0" smtClean="0"/>
              <a:t>Effective infrastructure system</a:t>
            </a:r>
          </a:p>
          <a:p>
            <a:pPr lvl="2"/>
            <a:r>
              <a:rPr lang="en-US" dirty="0" smtClean="0"/>
              <a:t>Available information</a:t>
            </a:r>
          </a:p>
          <a:p>
            <a:pPr lvl="2"/>
            <a:r>
              <a:rPr lang="en-US" dirty="0" smtClean="0"/>
              <a:t>Quantity and quality goods and services 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5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473</Words>
  <Application>Microsoft Macintosh PowerPoint</Application>
  <PresentationFormat>On-screen Show (4:3)</PresentationFormat>
  <Paragraphs>74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Balance between markets and intervention </vt:lpstr>
      <vt:lpstr>PowerPoint Presentation</vt:lpstr>
      <vt:lpstr>Market-orientated Policies </vt:lpstr>
      <vt:lpstr>Strength</vt:lpstr>
      <vt:lpstr>PowerPoint Presentation</vt:lpstr>
      <vt:lpstr>Weaknesses</vt:lpstr>
      <vt:lpstr>PowerPoint Presentation</vt:lpstr>
      <vt:lpstr>Example</vt:lpstr>
      <vt:lpstr>Missing Market institutions </vt:lpstr>
      <vt:lpstr>PowerPoint Presentation</vt:lpstr>
      <vt:lpstr>Interventionist Policies</vt:lpstr>
      <vt:lpstr>Strength </vt:lpstr>
      <vt:lpstr>PowerPoint Presentation</vt:lpstr>
      <vt:lpstr>Weaknesses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Balance between markets and intervention </dc:title>
  <dc:creator>Naeim Mahdavi</dc:creator>
  <cp:lastModifiedBy>Naeim Mahdavi</cp:lastModifiedBy>
  <cp:revision>14</cp:revision>
  <dcterms:created xsi:type="dcterms:W3CDTF">2013-01-07T16:05:02Z</dcterms:created>
  <dcterms:modified xsi:type="dcterms:W3CDTF">2013-01-07T19:31:31Z</dcterms:modified>
</cp:coreProperties>
</file>